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3" r:id="rId3"/>
    <p:sldId id="319" r:id="rId4"/>
    <p:sldId id="327" r:id="rId5"/>
    <p:sldId id="288" r:id="rId6"/>
    <p:sldId id="289" r:id="rId7"/>
    <p:sldId id="280" r:id="rId8"/>
    <p:sldId id="291" r:id="rId9"/>
    <p:sldId id="281" r:id="rId10"/>
    <p:sldId id="283" r:id="rId11"/>
    <p:sldId id="285" r:id="rId12"/>
    <p:sldId id="282" r:id="rId13"/>
    <p:sldId id="287" r:id="rId14"/>
    <p:sldId id="262" r:id="rId15"/>
    <p:sldId id="326" r:id="rId16"/>
    <p:sldId id="318" r:id="rId17"/>
    <p:sldId id="314" r:id="rId18"/>
    <p:sldId id="297" r:id="rId19"/>
    <p:sldId id="328" r:id="rId20"/>
    <p:sldId id="329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67329" autoAdjust="0"/>
  </p:normalViewPr>
  <p:slideViewPr>
    <p:cSldViewPr snapToGrid="0">
      <p:cViewPr varScale="1">
        <p:scale>
          <a:sx n="62" d="100"/>
          <a:sy n="62" d="100"/>
        </p:scale>
        <p:origin x="10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D1B8E-8CDE-4F6F-A5D2-F1ADE843ECE1}" type="datetimeFigureOut">
              <a:rPr lang="nl-NL" smtClean="0"/>
              <a:t>15-04-18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3AAF9-CA6D-407F-8316-D8BB9B76A97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6627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Relationship Id="rId3" Type="http://schemas.openxmlformats.org/officeDocument/2006/relationships/hyperlink" Target="https://github.com/NativeScript/NativeScript" TargetMode="Externa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Relationship Id="rId3" Type="http://schemas.openxmlformats.org/officeDocument/2006/relationships/hyperlink" Target="https://cocoapods.org/" TargetMode="Externa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u="sng" dirty="0" smtClean="0"/>
              <a:t>1 sec</a:t>
            </a:r>
          </a:p>
          <a:p>
            <a:endParaRPr lang="nl-NL" b="1" u="sng" dirty="0" smtClean="0"/>
          </a:p>
          <a:p>
            <a:endParaRPr lang="nl-NL" b="1" u="sng" dirty="0" smtClean="0"/>
          </a:p>
          <a:p>
            <a:r>
              <a:rPr lang="nl-NL" b="1" u="sng" dirty="0" smtClean="0"/>
              <a:t>Agenda:</a:t>
            </a:r>
          </a:p>
          <a:p>
            <a:endParaRPr lang="nl-NL" dirty="0" smtClean="0"/>
          </a:p>
          <a:p>
            <a:r>
              <a:rPr lang="nl-NL" b="1" dirty="0" smtClean="0"/>
              <a:t>First part</a:t>
            </a:r>
            <a:r>
              <a:rPr lang="nl-NL" b="1" baseline="0" dirty="0" smtClean="0"/>
              <a:t> NS</a:t>
            </a:r>
          </a:p>
          <a:p>
            <a:r>
              <a:rPr lang="nl-NL" b="1" baseline="0" dirty="0" smtClean="0"/>
              <a:t>Second part NS+A</a:t>
            </a:r>
            <a:endParaRPr lang="nl-NL" b="1" dirty="0" smtClean="0"/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http://angularjs.blogspot.nl/2015/12/building-mobile-apps-with-angular-2-and.html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0879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https://www.nativescript.org/blog/nativescript-and-xamarin</a:t>
            </a:r>
          </a:p>
          <a:p>
            <a:endParaRPr lang="nl-NL" dirty="0" smtClean="0"/>
          </a:p>
          <a:p>
            <a:r>
              <a:rPr lang="nl-NL" b="1" dirty="0" smtClean="0"/>
              <a:t>2.39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55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3.03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1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3.46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748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mention this because, in today’s world,</a:t>
            </a:r>
            <a:r>
              <a:rPr lang="en-US" baseline="0" dirty="0" smtClean="0"/>
              <a:t> where 10 JavaScript frameworks have been created since I started this presentation, that it’s important to pick an innovative and stable options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4.24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90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3C59FD"/>
              </a:buClr>
              <a:buSzPct val="81481"/>
              <a:buFont typeface="Arial"/>
              <a:buNone/>
            </a:pPr>
            <a:r>
              <a:rPr lang="en-US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Solution: </a:t>
            </a:r>
            <a:r>
              <a:rPr lang="en-US" sz="11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uses </a:t>
            </a:r>
            <a:r>
              <a:rPr lang="en-US" sz="11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modules</a:t>
            </a:r>
            <a:r>
              <a:rPr lang="en-US" sz="11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middle.</a:t>
            </a: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3C59FD"/>
              </a:buClr>
              <a:buSzPct val="81481"/>
              <a:buFont typeface="Arial"/>
              <a:buNone/>
            </a:pPr>
            <a:endParaRPr lang="en-US" sz="11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3C59FD"/>
              </a:buClr>
              <a:buSzPct val="81481"/>
              <a:buFont typeface="Arial"/>
              <a:buNone/>
            </a:pPr>
            <a:r>
              <a:rPr lang="en-US" sz="11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5.23</a:t>
            </a:r>
            <a:endParaRPr dirty="0"/>
          </a:p>
        </p:txBody>
      </p:sp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97391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plugin is any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 that exposes a native API via JavaScript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err="1" smtClean="0"/>
              <a:t>Cocoapods</a:t>
            </a:r>
            <a:r>
              <a:rPr lang="en-US" b="1" dirty="0" smtClean="0"/>
              <a:t>  = Dependency manager for Swift / </a:t>
            </a:r>
            <a:r>
              <a:rPr lang="en-US" b="1" dirty="0" err="1" smtClean="0"/>
              <a:t>ObjC</a:t>
            </a:r>
            <a:endParaRPr lang="en-US" b="1" dirty="0" smtClean="0"/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develop for iOS, you can quickly add third-party libraries to your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projects via the 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CocoaPods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dependency manager.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6.04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7467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12.01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168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2542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Building apps without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views (= without using the Browser on your device)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 sec – 25 sec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7860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26 sec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577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7801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1.27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70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smtClean="0"/>
              <a:t>32 sec</a:t>
            </a:r>
          </a:p>
          <a:p>
            <a:endParaRPr lang="nl-NL" dirty="0" smtClean="0"/>
          </a:p>
          <a:p>
            <a:endParaRPr lang="nl-NL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 </a:t>
            </a:r>
            <a:r>
              <a:rPr lang="nl-NL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ones</a:t>
            </a:r>
            <a:r>
              <a:rPr lang="nl-NL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JS, run </a:t>
            </a:r>
            <a:r>
              <a:rPr lang="nl-NL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everywhere</a:t>
            </a:r>
            <a:r>
              <a:rPr lang="nl-NL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endParaRPr lang="nl-NL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CODE BASE = JavaScript</a:t>
            </a:r>
            <a:endParaRPr lang="nl-NL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b="1" dirty="0" smtClean="0"/>
          </a:p>
          <a:p>
            <a:endParaRPr lang="nl-NL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1373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baseline="0" dirty="0" smtClean="0">
                <a:solidFill>
                  <a:srgbClr val="FF0000"/>
                </a:solidFill>
                <a:sym typeface="Wingdings" panose="05000000000000000000" pitchFamily="2" charset="2"/>
              </a:rPr>
              <a:t>45 sec</a:t>
            </a:r>
            <a:endParaRPr lang="en-US" sz="4800" b="1" dirty="0" smtClean="0">
              <a:solidFill>
                <a:srgbClr val="FF0000"/>
              </a:solidFill>
            </a:endParaRPr>
          </a:p>
          <a:p>
            <a:pPr marL="0" indent="0" algn="l">
              <a:buNone/>
            </a:pPr>
            <a:endParaRPr lang="en-US" sz="4800" b="1" dirty="0" smtClean="0">
              <a:solidFill>
                <a:schemeClr val="accent2"/>
              </a:solidFill>
            </a:endParaRPr>
          </a:p>
          <a:p>
            <a:pPr marL="0" indent="0" algn="l">
              <a:buNone/>
            </a:pPr>
            <a:endParaRPr lang="en-US" sz="4800" b="1" dirty="0" smtClean="0">
              <a:solidFill>
                <a:schemeClr val="accent2"/>
              </a:solidFill>
            </a:endParaRPr>
          </a:p>
          <a:p>
            <a:pPr marL="0" indent="0" algn="l">
              <a:buNone/>
            </a:pPr>
            <a:r>
              <a:rPr lang="en-US" sz="4800" b="1" dirty="0" smtClean="0">
                <a:solidFill>
                  <a:schemeClr val="accent2"/>
                </a:solidFill>
              </a:rPr>
              <a:t>Direct access </a:t>
            </a:r>
            <a:r>
              <a:rPr lang="en-US" b="1" dirty="0" smtClean="0">
                <a:solidFill>
                  <a:srgbClr val="FF0000"/>
                </a:solidFill>
              </a:rPr>
              <a:t>to native APIs via JavaScript </a:t>
            </a:r>
            <a:r>
              <a:rPr lang="en-US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better performance</a:t>
            </a:r>
            <a:r>
              <a:rPr lang="en-US" b="1" baseline="0" dirty="0" smtClean="0">
                <a:solidFill>
                  <a:srgbClr val="FF0000"/>
                </a:solidFill>
                <a:sym typeface="Wingdings" panose="05000000000000000000" pitchFamily="2" charset="2"/>
              </a:rPr>
              <a:t> !</a:t>
            </a:r>
          </a:p>
          <a:p>
            <a:pPr marL="0" indent="0" algn="l">
              <a:buNone/>
            </a:pPr>
            <a:endParaRPr lang="en-US" b="1" baseline="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 algn="l">
              <a:buNone/>
            </a:pPr>
            <a:endParaRPr lang="en-US" b="1" baseline="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9896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-NL" dirty="0" smtClean="0"/>
              <a:t>2.06</a:t>
            </a:r>
            <a:endParaRPr dirty="0"/>
          </a:p>
        </p:txBody>
      </p:sp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10085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2.19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2394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15-04-18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0783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15-04-18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5112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15-04-18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0884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 algn="ctr">
              <a:defRPr sz="4800" b="1" i="0" baseline="0">
                <a:solidFill>
                  <a:srgbClr val="FFC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0" y="1800225"/>
            <a:ext cx="11337925" cy="3544888"/>
          </a:xfrm>
        </p:spPr>
        <p:txBody>
          <a:bodyPr/>
          <a:lstStyle>
            <a:lvl2pPr marL="182880" indent="182880">
              <a:defRPr sz="4000"/>
            </a:lvl2pPr>
            <a:lvl3pPr marL="365760" indent="365760">
              <a:lnSpc>
                <a:spcPct val="100000"/>
              </a:lnSpc>
              <a:defRPr sz="2800" baseline="0"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08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15-04-18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8529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15-04-18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1493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15-04-18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7420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15-04-18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6011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15-04-18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8135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15-04-18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0902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15-04-18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806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15-04-18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7677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CF221-3FBE-4144-B750-6E7D4A4AFCFA}" type="datetimeFigureOut">
              <a:rPr lang="nl-NL" smtClean="0"/>
              <a:t>15-04-18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322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2032000"/>
            <a:ext cx="2794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>
                <a:solidFill>
                  <a:srgbClr val="FFC000"/>
                </a:solidFill>
                <a:latin typeface="+mn-lt"/>
              </a:rPr>
              <a:t>Not </a:t>
            </a:r>
            <a:r>
              <a:rPr lang="en-US" sz="4000" dirty="0" err="1" smtClean="0">
                <a:solidFill>
                  <a:srgbClr val="FFC000"/>
                </a:solidFill>
                <a:latin typeface="+mn-lt"/>
              </a:rPr>
              <a:t>Xamarin</a:t>
            </a:r>
            <a:endParaRPr lang="en-US" sz="40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2" y="1753332"/>
            <a:ext cx="11337925" cy="35448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u="sng" dirty="0" err="1" smtClean="0">
                <a:solidFill>
                  <a:schemeClr val="accent2"/>
                </a:solidFill>
              </a:rPr>
              <a:t>NativeScript</a:t>
            </a:r>
            <a:endParaRPr lang="en-US" sz="6000" b="1" u="sng" dirty="0" smtClean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endParaRPr lang="en-US" b="1" u="sng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sz="3600" b="1" dirty="0" smtClean="0">
                <a:solidFill>
                  <a:srgbClr val="C00000"/>
                </a:solidFill>
              </a:rPr>
              <a:t>One</a:t>
            </a:r>
            <a:r>
              <a:rPr lang="en-US" b="1" dirty="0" smtClean="0">
                <a:solidFill>
                  <a:srgbClr val="C00000"/>
                </a:solidFill>
              </a:rPr>
              <a:t> UI-interface for IOS/Android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No C#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89" y="419271"/>
            <a:ext cx="857808" cy="8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3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>
                <a:solidFill>
                  <a:srgbClr val="FFC000"/>
                </a:solidFill>
                <a:latin typeface="+mn-lt"/>
              </a:rPr>
              <a:t>Not React Native</a:t>
            </a:r>
            <a:endParaRPr lang="en-US" sz="40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787" y="1322874"/>
            <a:ext cx="11337925" cy="379931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endParaRPr lang="en-US" b="1" u="sng" dirty="0" smtClean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sz="6500" b="1" u="sng" dirty="0" err="1" smtClean="0">
                <a:solidFill>
                  <a:schemeClr val="accent2"/>
                </a:solidFill>
              </a:rPr>
              <a:t>NativeScript</a:t>
            </a:r>
            <a:endParaRPr lang="en-US" sz="6500" b="1" u="sng" dirty="0" smtClean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endParaRPr lang="en-US" b="1" u="sng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dirty="0" err="1" smtClean="0"/>
              <a:t>NativeScript</a:t>
            </a:r>
            <a:r>
              <a:rPr lang="en-US" dirty="0" smtClean="0"/>
              <a:t>: “</a:t>
            </a:r>
            <a:r>
              <a:rPr lang="en-US" b="1" dirty="0" smtClean="0"/>
              <a:t>write ones run everywhere!”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solidFill>
                  <a:srgbClr val="C00000"/>
                </a:solidFill>
              </a:rPr>
              <a:t>Use </a:t>
            </a:r>
            <a:r>
              <a:rPr lang="en-US" b="1" dirty="0" smtClean="0">
                <a:solidFill>
                  <a:srgbClr val="C00000"/>
                </a:solidFill>
              </a:rPr>
              <a:t>CSS</a:t>
            </a:r>
            <a:r>
              <a:rPr lang="en-US" dirty="0" smtClean="0">
                <a:solidFill>
                  <a:srgbClr val="C00000"/>
                </a:solidFill>
              </a:rPr>
              <a:t> for styling!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More productive </a:t>
            </a:r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b="1" dirty="0" err="1">
                <a:solidFill>
                  <a:srgbClr val="FFC000"/>
                </a:solidFill>
              </a:rPr>
              <a:t>TypeScript</a:t>
            </a:r>
            <a:r>
              <a:rPr lang="en-US" dirty="0" smtClean="0">
                <a:solidFill>
                  <a:srgbClr val="FFC000"/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150561" y="5122184"/>
            <a:ext cx="4225289" cy="14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365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528" y="524044"/>
            <a:ext cx="6732651" cy="60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0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+mn-lt"/>
              </a:rPr>
              <a:t>Created and supported by </a:t>
            </a:r>
            <a:r>
              <a:rPr lang="en-US" dirty="0" err="1" smtClean="0">
                <a:solidFill>
                  <a:srgbClr val="FFC000"/>
                </a:solidFill>
                <a:latin typeface="+mn-lt"/>
              </a:rPr>
              <a:t>Telerik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263" y="1386919"/>
            <a:ext cx="12192000" cy="4900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442" y="4947001"/>
            <a:ext cx="1340518" cy="13405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592" y="5106419"/>
            <a:ext cx="2347344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3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" dirty="0">
                <a:solidFill>
                  <a:srgbClr val="FFC000"/>
                </a:solidFill>
                <a:latin typeface="+mn-lt"/>
                <a:ea typeface="Lato"/>
                <a:cs typeface="Lato"/>
                <a:sym typeface="Lato"/>
              </a:rPr>
              <a:t>NativeScript modules</a:t>
            </a:r>
          </a:p>
        </p:txBody>
      </p:sp>
      <p:pic>
        <p:nvPicPr>
          <p:cNvPr id="4" name="Shape 3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58975" y="1696236"/>
            <a:ext cx="1403927" cy="148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3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56439" y="3203647"/>
            <a:ext cx="1130443" cy="143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690" y="2109154"/>
            <a:ext cx="3860071" cy="334137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0" y="2462025"/>
            <a:ext cx="2325249" cy="26685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35546" y="1198677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Code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0080" y="1198677"/>
            <a:ext cx="1689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Modules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67188" y="1191611"/>
            <a:ext cx="2542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Platform API</a:t>
            </a:r>
          </a:p>
        </p:txBody>
      </p:sp>
      <p:cxnSp>
        <p:nvCxnSpPr>
          <p:cNvPr id="321" name="Straight Connector 320"/>
          <p:cNvCxnSpPr/>
          <p:nvPr/>
        </p:nvCxnSpPr>
        <p:spPr>
          <a:xfrm>
            <a:off x="3265007" y="1473922"/>
            <a:ext cx="0" cy="5063577"/>
          </a:xfrm>
          <a:prstGeom prst="line">
            <a:avLst/>
          </a:prstGeom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170791" y="1384774"/>
            <a:ext cx="0" cy="5063577"/>
          </a:xfrm>
          <a:prstGeom prst="line">
            <a:avLst/>
          </a:prstGeom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7" name="Right Arrow 326"/>
          <p:cNvSpPr/>
          <p:nvPr/>
        </p:nvSpPr>
        <p:spPr>
          <a:xfrm>
            <a:off x="2771892" y="3179285"/>
            <a:ext cx="1090077" cy="7186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4" name="Right Arrow 43"/>
          <p:cNvSpPr/>
          <p:nvPr/>
        </p:nvSpPr>
        <p:spPr>
          <a:xfrm>
            <a:off x="7960080" y="2102680"/>
            <a:ext cx="1090077" cy="7186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5" name="Right Arrow 44"/>
          <p:cNvSpPr/>
          <p:nvPr/>
        </p:nvSpPr>
        <p:spPr>
          <a:xfrm>
            <a:off x="7960080" y="3538629"/>
            <a:ext cx="1090077" cy="7186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9" name="TextBox 328"/>
          <p:cNvSpPr txBox="1"/>
          <p:nvPr/>
        </p:nvSpPr>
        <p:spPr>
          <a:xfrm>
            <a:off x="-1486309" y="509173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70482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NativeScript</a:t>
            </a:r>
            <a:r>
              <a:rPr lang="en-US" dirty="0">
                <a:latin typeface="+mn-lt"/>
              </a:rPr>
              <a:t> modules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906501"/>
            <a:ext cx="3048264" cy="1143099"/>
          </a:xfrm>
          <a:prstGeom prst="rect">
            <a:avLst/>
          </a:prstGeom>
        </p:spPr>
      </p:pic>
      <p:sp>
        <p:nvSpPr>
          <p:cNvPr id="13" name="AutoShape 4" descr="npm logo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980" y="2906501"/>
            <a:ext cx="3048264" cy="11888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148" y="2848706"/>
            <a:ext cx="3048264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5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88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NL" sz="4800" b="1" dirty="0">
                <a:solidFill>
                  <a:srgbClr val="FFC000"/>
                </a:solidFill>
                <a:latin typeface="+mn-lt"/>
              </a:rPr>
              <a:t>Camera</a:t>
            </a:r>
            <a:endParaRPr lang="nl-NL" sz="4800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5489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smtClean="0">
                <a:solidFill>
                  <a:srgbClr val="FFC000"/>
                </a:solidFill>
                <a:latin typeface="+mn-lt"/>
              </a:rPr>
              <a:t>View </a:t>
            </a:r>
            <a:endParaRPr lang="nl-NL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188230" y="2326863"/>
            <a:ext cx="9074104" cy="321760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&lt;</a:t>
            </a:r>
            <a:r>
              <a:rPr lang="en-US" b="1" dirty="0" err="1"/>
              <a:t>StackLayout</a:t>
            </a:r>
            <a:r>
              <a:rPr lang="en-US" b="1" dirty="0"/>
              <a:t>&gt;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/>
              <a:t>&lt;Label</a:t>
            </a:r>
            <a:r>
              <a:rPr lang="en-US" dirty="0"/>
              <a:t> text="Tap the button" class="title"&gt;</a:t>
            </a:r>
            <a:r>
              <a:rPr lang="en-US" b="1" dirty="0"/>
              <a:t>&lt;/Label&gt;</a:t>
            </a: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/>
              <a:t>&lt;Button</a:t>
            </a:r>
            <a:r>
              <a:rPr lang="en-US" dirty="0"/>
              <a:t> text="Take Photo" </a:t>
            </a:r>
            <a:r>
              <a:rPr lang="en-US" b="1" dirty="0">
                <a:solidFill>
                  <a:schemeClr val="accent2"/>
                </a:solidFill>
              </a:rPr>
              <a:t>(tap)</a:t>
            </a:r>
            <a:r>
              <a:rPr lang="en-US" dirty="0"/>
              <a:t>="</a:t>
            </a:r>
            <a:r>
              <a:rPr lang="en-US" dirty="0" err="1">
                <a:solidFill>
                  <a:srgbClr val="FF0000"/>
                </a:solidFill>
              </a:rPr>
              <a:t>onTap</a:t>
            </a:r>
            <a:r>
              <a:rPr lang="en-US" dirty="0">
                <a:solidFill>
                  <a:srgbClr val="FF0000"/>
                </a:solidFill>
              </a:rPr>
              <a:t>()</a:t>
            </a:r>
            <a:r>
              <a:rPr lang="en-US" dirty="0"/>
              <a:t>"&gt;</a:t>
            </a:r>
            <a:r>
              <a:rPr lang="en-US" b="1" dirty="0"/>
              <a:t>&lt;/Button&gt;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/>
              <a:t>&lt;Image</a:t>
            </a:r>
            <a:r>
              <a:rPr lang="en-US" dirty="0"/>
              <a:t> [</a:t>
            </a:r>
            <a:r>
              <a:rPr lang="en-US" dirty="0" err="1"/>
              <a:t>src</a:t>
            </a:r>
            <a:r>
              <a:rPr lang="en-US" dirty="0"/>
              <a:t>]="</a:t>
            </a:r>
            <a:r>
              <a:rPr lang="en-US" b="1" dirty="0" err="1">
                <a:solidFill>
                  <a:schemeClr val="accent2"/>
                </a:solidFill>
              </a:rPr>
              <a:t>mySource</a:t>
            </a:r>
            <a:r>
              <a:rPr lang="en-US" dirty="0"/>
              <a:t>"&gt;</a:t>
            </a:r>
            <a:r>
              <a:rPr lang="en-US" b="1" dirty="0"/>
              <a:t>&lt;/Image&gt;</a:t>
            </a:r>
          </a:p>
          <a:p>
            <a:pPr marL="0" indent="0">
              <a:buNone/>
            </a:pPr>
            <a:r>
              <a:rPr lang="en-US" b="1" dirty="0"/>
              <a:t>&lt;/</a:t>
            </a:r>
            <a:r>
              <a:rPr lang="en-US" b="1" dirty="0" err="1"/>
              <a:t>StackLayout</a:t>
            </a:r>
            <a:r>
              <a:rPr lang="en-US" b="1" dirty="0"/>
              <a:t>&gt;</a:t>
            </a:r>
            <a:endParaRPr lang="nl-NL" b="1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12" y="5544465"/>
            <a:ext cx="1190938" cy="131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2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+mn-lt"/>
              </a:rPr>
              <a:t>CSS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Rechthoek 3"/>
          <p:cNvSpPr/>
          <p:nvPr/>
        </p:nvSpPr>
        <p:spPr>
          <a:xfrm>
            <a:off x="2638618" y="1929614"/>
            <a:ext cx="858460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b="1" dirty="0" smtClean="0">
                <a:solidFill>
                  <a:schemeClr val="accent2"/>
                </a:solidFill>
              </a:rPr>
              <a:t>Label</a:t>
            </a:r>
            <a:r>
              <a:rPr lang="nl-NL" sz="2800" b="1" dirty="0" smtClean="0"/>
              <a:t> { </a:t>
            </a:r>
          </a:p>
          <a:p>
            <a:r>
              <a:rPr lang="nl-NL" sz="2800" b="1" dirty="0" smtClean="0"/>
              <a:t>        </a:t>
            </a:r>
            <a:r>
              <a:rPr lang="nl-NL" sz="2800" b="1" dirty="0" err="1" smtClean="0">
                <a:solidFill>
                  <a:srgbClr val="C00000"/>
                </a:solidFill>
              </a:rPr>
              <a:t>color</a:t>
            </a:r>
            <a:r>
              <a:rPr lang="nl-NL" sz="2800" b="1" dirty="0" smtClean="0"/>
              <a:t>: red;</a:t>
            </a:r>
          </a:p>
          <a:p>
            <a:r>
              <a:rPr lang="nl-NL" sz="2800" b="1" dirty="0"/>
              <a:t> </a:t>
            </a:r>
            <a:r>
              <a:rPr lang="nl-NL" sz="2800" b="1" dirty="0" smtClean="0"/>
              <a:t>       </a:t>
            </a:r>
            <a:r>
              <a:rPr lang="nl-NL" sz="2800" b="1" dirty="0" smtClean="0">
                <a:solidFill>
                  <a:srgbClr val="C00000"/>
                </a:solidFill>
              </a:rPr>
              <a:t>font-</a:t>
            </a:r>
            <a:r>
              <a:rPr lang="nl-NL" sz="2800" b="1" dirty="0" err="1" smtClean="0">
                <a:solidFill>
                  <a:srgbClr val="C00000"/>
                </a:solidFill>
              </a:rPr>
              <a:t>size</a:t>
            </a:r>
            <a:r>
              <a:rPr lang="nl-NL" sz="2800" b="1" dirty="0" smtClean="0"/>
              <a:t>: 20;</a:t>
            </a:r>
          </a:p>
          <a:p>
            <a:r>
              <a:rPr lang="nl-NL" sz="2800" b="1" dirty="0"/>
              <a:t> </a:t>
            </a:r>
            <a:r>
              <a:rPr lang="nl-NL" sz="2800" b="1" dirty="0" smtClean="0"/>
              <a:t>       </a:t>
            </a:r>
            <a:r>
              <a:rPr lang="nl-NL" sz="2800" b="1" dirty="0" err="1" smtClean="0">
                <a:solidFill>
                  <a:srgbClr val="C00000"/>
                </a:solidFill>
              </a:rPr>
              <a:t>width</a:t>
            </a:r>
            <a:r>
              <a:rPr lang="nl-NL" sz="2800" b="1" dirty="0" smtClean="0"/>
              <a:t>: 200;</a:t>
            </a:r>
          </a:p>
          <a:p>
            <a:r>
              <a:rPr lang="nl-NL" sz="2800" b="1" dirty="0"/>
              <a:t> </a:t>
            </a:r>
            <a:r>
              <a:rPr lang="nl-NL" sz="2800" b="1" dirty="0" smtClean="0"/>
              <a:t>       </a:t>
            </a:r>
            <a:r>
              <a:rPr lang="nl-NL" sz="2800" b="1" dirty="0" err="1" smtClean="0">
                <a:solidFill>
                  <a:srgbClr val="C00000"/>
                </a:solidFill>
              </a:rPr>
              <a:t>margin</a:t>
            </a:r>
            <a:r>
              <a:rPr lang="nl-NL" sz="2800" b="1" dirty="0" smtClean="0"/>
              <a:t>: 20;</a:t>
            </a:r>
            <a:endParaRPr lang="nl-NL" sz="2800" b="1" dirty="0"/>
          </a:p>
          <a:p>
            <a:r>
              <a:rPr lang="nl-NL" sz="2800" b="1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7933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rgbClr val="FFC000"/>
                </a:solidFill>
                <a:latin typeface="+mn-lt"/>
              </a:rPr>
              <a:t>NativeScript</a:t>
            </a:r>
            <a:r>
              <a:rPr lang="en-US" dirty="0" smtClean="0">
                <a:solidFill>
                  <a:srgbClr val="FFC000"/>
                </a:solidFill>
                <a:latin typeface="+mn-lt"/>
              </a:rPr>
              <a:t> Sidekick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432" y="154551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2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+mn-lt"/>
              </a:rPr>
              <a:t>What is </a:t>
            </a:r>
            <a:r>
              <a:rPr lang="en-US" dirty="0" err="1" smtClean="0">
                <a:solidFill>
                  <a:srgbClr val="FFC000"/>
                </a:solidFill>
                <a:latin typeface="+mn-lt"/>
              </a:rPr>
              <a:t>NativeScript</a:t>
            </a:r>
            <a:r>
              <a:rPr lang="en-US" dirty="0" smtClean="0">
                <a:solidFill>
                  <a:srgbClr val="FFC000"/>
                </a:solidFill>
                <a:latin typeface="+mn-lt"/>
              </a:rPr>
              <a:t>?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2" y="1491689"/>
            <a:ext cx="11337925" cy="354488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 smtClean="0"/>
              <a:t>A runtime for building and running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 smtClean="0">
                <a:solidFill>
                  <a:srgbClr val="C00000"/>
                </a:solidFill>
              </a:rPr>
              <a:t>native iOS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C00000"/>
                </a:solidFill>
              </a:rPr>
              <a:t>Android </a:t>
            </a:r>
            <a:r>
              <a:rPr lang="en-US" dirty="0" smtClean="0"/>
              <a:t>apps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 smtClean="0"/>
              <a:t>with </a:t>
            </a:r>
            <a:r>
              <a:rPr lang="en-US" dirty="0" smtClean="0">
                <a:solidFill>
                  <a:srgbClr val="C00000"/>
                </a:solidFill>
              </a:rPr>
              <a:t>JavaScript</a:t>
            </a:r>
            <a:r>
              <a:rPr lang="en-US" dirty="0" smtClean="0"/>
              <a:t> code base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/>
              <a:t>w</a:t>
            </a:r>
            <a:r>
              <a:rPr lang="en-US" sz="4000" b="1" dirty="0" smtClean="0"/>
              <a:t>ithout web views !</a:t>
            </a:r>
            <a:endParaRPr lang="en-US" sz="4000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93446" y="4024102"/>
            <a:ext cx="2776052" cy="1876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4797" y="4024102"/>
            <a:ext cx="3029991" cy="20476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043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+mn-lt"/>
              </a:rPr>
              <a:t>Cloud build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558" y="1072684"/>
            <a:ext cx="7391480" cy="621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0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71895" y="1779443"/>
            <a:ext cx="11337925" cy="3544888"/>
          </a:xfrm>
        </p:spPr>
        <p:txBody>
          <a:bodyPr/>
          <a:lstStyle/>
          <a:p>
            <a:pPr marL="0" indent="0" algn="ctr">
              <a:buNone/>
            </a:pPr>
            <a:endParaRPr lang="nl-NL" dirty="0" smtClean="0"/>
          </a:p>
          <a:p>
            <a:pPr marL="0" indent="0" algn="ctr">
              <a:buNone/>
            </a:pPr>
            <a:endParaRPr lang="nl-NL" dirty="0" smtClean="0"/>
          </a:p>
          <a:p>
            <a:pPr marL="0" indent="0" algn="ctr">
              <a:buNone/>
            </a:pPr>
            <a:endParaRPr lang="nl-NL" dirty="0"/>
          </a:p>
          <a:p>
            <a:pPr marL="0" indent="0" algn="ctr">
              <a:buNone/>
            </a:pPr>
            <a:r>
              <a:rPr lang="en-US" sz="4800" b="1" dirty="0" err="1" smtClean="0">
                <a:solidFill>
                  <a:srgbClr val="C00000"/>
                </a:solidFill>
              </a:rPr>
              <a:t>NativeScript</a:t>
            </a:r>
            <a:r>
              <a:rPr lang="en-US" sz="4800" b="1" dirty="0" smtClean="0">
                <a:solidFill>
                  <a:srgbClr val="C00000"/>
                </a:solidFill>
              </a:rPr>
              <a:t> Playground</a:t>
            </a:r>
            <a:endParaRPr lang="en-US" sz="4800" b="1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05" y="2202873"/>
            <a:ext cx="1714500" cy="51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48" y="2202873"/>
            <a:ext cx="1714500" cy="51435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1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https://</a:t>
            </a:r>
            <a:r>
              <a:rPr lang="en-US" dirty="0" err="1">
                <a:latin typeface="+mn-lt"/>
              </a:rPr>
              <a:t>play.nativescript.org</a:t>
            </a:r>
            <a:r>
              <a:rPr lang="en-US" dirty="0">
                <a:latin typeface="+mn-lt"/>
              </a:rPr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612" y="1507289"/>
            <a:ext cx="8763000" cy="4889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16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+mn-lt"/>
              </a:rPr>
              <a:t>Choice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pic>
        <p:nvPicPr>
          <p:cNvPr id="2052" name="Picture 4" descr="https://avatars0.githubusercontent.com/u/139426?v=3&amp;s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261" y="256341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97" y="2753848"/>
            <a:ext cx="1524132" cy="15241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653" y="2901861"/>
            <a:ext cx="1524132" cy="10592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1465" y="2996855"/>
            <a:ext cx="2501867" cy="103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0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68" y="1641909"/>
            <a:ext cx="7143750" cy="435292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+mn-lt"/>
              </a:rPr>
              <a:t>Cross Platform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0" y="1800225"/>
            <a:ext cx="11337925" cy="354488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         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smtClean="0">
                <a:solidFill>
                  <a:srgbClr val="C00000"/>
                </a:solidFill>
              </a:rPr>
              <a:t>        iOS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      Android</a:t>
            </a:r>
          </a:p>
        </p:txBody>
      </p:sp>
    </p:spTree>
    <p:extLst>
      <p:ext uri="{BB962C8B-B14F-4D97-AF65-F5344CB8AC3E}">
        <p14:creationId xmlns:p14="http://schemas.microsoft.com/office/powerpoint/2010/main" val="317624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+mn-lt"/>
              </a:rPr>
              <a:t>Why </a:t>
            </a:r>
            <a:r>
              <a:rPr lang="en-US" dirty="0" err="1" smtClean="0">
                <a:solidFill>
                  <a:srgbClr val="FFC000"/>
                </a:solidFill>
                <a:latin typeface="+mn-lt"/>
              </a:rPr>
              <a:t>NativeScript</a:t>
            </a:r>
            <a:r>
              <a:rPr lang="en-US" dirty="0" smtClean="0">
                <a:solidFill>
                  <a:srgbClr val="FFC000"/>
                </a:solidFill>
                <a:latin typeface="+mn-lt"/>
              </a:rPr>
              <a:t>?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1" y="1800224"/>
            <a:ext cx="11002010" cy="4288849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Skills reuse</a:t>
            </a:r>
          </a:p>
          <a:p>
            <a:pPr lvl="2" indent="0" algn="ctr">
              <a:buNone/>
            </a:pPr>
            <a:r>
              <a:rPr lang="en-US" dirty="0" smtClean="0"/>
              <a:t>Standards-based on </a:t>
            </a:r>
            <a:r>
              <a:rPr lang="en-US" b="1" dirty="0" smtClean="0"/>
              <a:t>JavaScript</a:t>
            </a:r>
            <a:r>
              <a:rPr lang="en-US" dirty="0" smtClean="0"/>
              <a:t>, </a:t>
            </a:r>
            <a:r>
              <a:rPr lang="en-US" b="1" dirty="0" smtClean="0"/>
              <a:t>CSS, </a:t>
            </a:r>
            <a:r>
              <a:rPr lang="en-US" b="1" dirty="0" err="1" smtClean="0"/>
              <a:t>TypeScript</a:t>
            </a:r>
            <a:r>
              <a:rPr lang="en-US" b="1" dirty="0" smtClean="0"/>
              <a:t> , Angular</a:t>
            </a:r>
          </a:p>
          <a:p>
            <a:pPr lvl="2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Code reuse</a:t>
            </a:r>
          </a:p>
          <a:p>
            <a:pPr lvl="2" indent="0" algn="ctr">
              <a:buNone/>
            </a:pPr>
            <a:r>
              <a:rPr lang="en-US" b="1" dirty="0" smtClean="0"/>
              <a:t>NPM modules </a:t>
            </a:r>
            <a:r>
              <a:rPr lang="en-US" dirty="0" smtClean="0"/>
              <a:t>and </a:t>
            </a:r>
            <a:r>
              <a:rPr lang="en-US" b="1" dirty="0" smtClean="0"/>
              <a:t>iOS and Android libraries</a:t>
            </a:r>
          </a:p>
          <a:p>
            <a:pPr lvl="2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Native APIs</a:t>
            </a:r>
          </a:p>
          <a:p>
            <a:pPr marL="0" indent="0" algn="ctr">
              <a:buNone/>
            </a:pPr>
            <a:r>
              <a:rPr lang="en-US" b="1" dirty="0" smtClean="0"/>
              <a:t>No web views, Not Hybrid!</a:t>
            </a:r>
          </a:p>
          <a:p>
            <a:pPr lvl="2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Open source!</a:t>
            </a:r>
          </a:p>
          <a:p>
            <a:pPr marL="0" indent="0" algn="ctr">
              <a:buNone/>
            </a:pPr>
            <a:endParaRPr lang="en-US" b="1" dirty="0" smtClean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Quick to learn</a:t>
            </a:r>
          </a:p>
        </p:txBody>
      </p:sp>
    </p:spTree>
    <p:extLst>
      <p:ext uri="{BB962C8B-B14F-4D97-AF65-F5344CB8AC3E}">
        <p14:creationId xmlns:p14="http://schemas.microsoft.com/office/powerpoint/2010/main" val="42277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rgbClr val="FFC000"/>
                </a:solidFill>
                <a:latin typeface="+mn-lt"/>
              </a:rPr>
              <a:t>Native Layouts</a:t>
            </a:r>
            <a:endParaRPr lang="en" dirty="0">
              <a:solidFill>
                <a:srgbClr val="FFC000"/>
              </a:solidFill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4" name="Shape 18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200" y="1975196"/>
            <a:ext cx="1801693" cy="32849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901"/>
          <p:cNvSpPr txBox="1">
            <a:spLocks noGrp="1"/>
          </p:cNvSpPr>
          <p:nvPr>
            <p:ph type="body" idx="4294967295"/>
          </p:nvPr>
        </p:nvSpPr>
        <p:spPr>
          <a:xfrm>
            <a:off x="463625" y="1621286"/>
            <a:ext cx="1514312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b="0" i="0" u="none" strike="noStrike" cap="none" baseline="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rPr>
              <a:t>Absolute</a:t>
            </a:r>
          </a:p>
        </p:txBody>
      </p:sp>
      <p:pic>
        <p:nvPicPr>
          <p:cNvPr id="6" name="Shape 18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7515" y="1975196"/>
            <a:ext cx="1801693" cy="32849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902"/>
          <p:cNvSpPr txBox="1">
            <a:spLocks/>
          </p:cNvSpPr>
          <p:nvPr/>
        </p:nvSpPr>
        <p:spPr>
          <a:xfrm>
            <a:off x="2613494" y="1621270"/>
            <a:ext cx="1560091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Dock</a:t>
            </a:r>
            <a:endParaRPr lang="en" sz="2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Shape 18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0579" y="1975163"/>
            <a:ext cx="1801694" cy="328498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903"/>
          <p:cNvSpPr txBox="1">
            <a:spLocks/>
          </p:cNvSpPr>
          <p:nvPr/>
        </p:nvSpPr>
        <p:spPr>
          <a:xfrm>
            <a:off x="4786829" y="1621269"/>
            <a:ext cx="1646633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Grid</a:t>
            </a:r>
            <a:endParaRPr lang="en" sz="2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" name="Shape 18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57103" y="1975196"/>
            <a:ext cx="1801693" cy="328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900"/>
          <p:cNvPicPr preferRelativeResize="0"/>
          <p:nvPr/>
        </p:nvPicPr>
        <p:blipFill rotWithShape="1">
          <a:blip r:embed="rId7">
            <a:alphaModFix/>
          </a:blip>
          <a:srcRect r="5412"/>
          <a:stretch/>
        </p:blipFill>
        <p:spPr>
          <a:xfrm>
            <a:off x="9463626" y="1975163"/>
            <a:ext cx="1704184" cy="328496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904"/>
          <p:cNvSpPr txBox="1">
            <a:spLocks/>
          </p:cNvSpPr>
          <p:nvPr/>
        </p:nvSpPr>
        <p:spPr>
          <a:xfrm>
            <a:off x="7308703" y="1621267"/>
            <a:ext cx="1498492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Stack</a:t>
            </a:r>
            <a:endParaRPr lang="en" sz="2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Shape 1905"/>
          <p:cNvSpPr txBox="1">
            <a:spLocks/>
          </p:cNvSpPr>
          <p:nvPr/>
        </p:nvSpPr>
        <p:spPr>
          <a:xfrm>
            <a:off x="9463626" y="1621268"/>
            <a:ext cx="1666579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Wrap</a:t>
            </a:r>
            <a:endParaRPr lang="en" sz="2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991243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rgbClr val="FFC000"/>
                </a:solidFill>
                <a:latin typeface="+mn-lt"/>
              </a:rPr>
              <a:t>Not </a:t>
            </a:r>
            <a:r>
              <a:rPr lang="en-US" sz="4000" dirty="0" smtClean="0">
                <a:solidFill>
                  <a:srgbClr val="FFC000"/>
                </a:solidFill>
                <a:latin typeface="+mn-lt"/>
              </a:rPr>
              <a:t>Ionic / Cordova</a:t>
            </a:r>
            <a:endParaRPr lang="en-US" sz="4000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0" y="1811947"/>
            <a:ext cx="11337925" cy="404985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6500" b="1" u="sng" dirty="0" err="1" smtClean="0">
                <a:solidFill>
                  <a:schemeClr val="accent2"/>
                </a:solidFill>
              </a:rPr>
              <a:t>NativeScript</a:t>
            </a:r>
            <a:endParaRPr lang="en-US" sz="6500" b="1" u="sng" dirty="0" smtClean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endParaRPr lang="en-US" u="sng" dirty="0" smtClean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C000"/>
                </a:solidFill>
              </a:rPr>
              <a:t>No </a:t>
            </a:r>
            <a:r>
              <a:rPr lang="en-US" b="1" dirty="0">
                <a:solidFill>
                  <a:srgbClr val="FFC000"/>
                </a:solidFill>
              </a:rPr>
              <a:t>browser, No </a:t>
            </a:r>
            <a:r>
              <a:rPr lang="en-US" b="1" dirty="0" smtClean="0">
                <a:solidFill>
                  <a:srgbClr val="FFC000"/>
                </a:solidFill>
              </a:rPr>
              <a:t>DOM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Direct access to </a:t>
            </a:r>
            <a:r>
              <a:rPr lang="en-US" b="1" dirty="0" smtClean="0">
                <a:solidFill>
                  <a:srgbClr val="FF0000"/>
                </a:solidFill>
              </a:rPr>
              <a:t>native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platform </a:t>
            </a:r>
            <a:r>
              <a:rPr lang="en-US" b="1" dirty="0" smtClean="0">
                <a:solidFill>
                  <a:srgbClr val="FF0000"/>
                </a:solidFill>
              </a:rPr>
              <a:t>APIs</a:t>
            </a:r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C00000"/>
                </a:solidFill>
              </a:rPr>
              <a:t>NativeScript</a:t>
            </a:r>
            <a:r>
              <a:rPr lang="en-US" dirty="0" smtClean="0">
                <a:solidFill>
                  <a:srgbClr val="C00000"/>
                </a:solidFill>
              </a:rPr>
              <a:t> has </a:t>
            </a:r>
            <a:r>
              <a:rPr lang="en-US" b="1" dirty="0" smtClean="0">
                <a:solidFill>
                  <a:srgbClr val="C00000"/>
                </a:solidFill>
              </a:rPr>
              <a:t>better performance</a:t>
            </a:r>
          </a:p>
          <a:p>
            <a:pPr marL="0" indent="0" algn="ctr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dirty="0" smtClean="0"/>
              <a:t>More productive (</a:t>
            </a:r>
            <a:r>
              <a:rPr lang="en-US" b="1" dirty="0" err="1" smtClean="0"/>
              <a:t>TypeScript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4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4681</TotalTime>
  <Words>399</Words>
  <Application>Microsoft Macintosh PowerPoint</Application>
  <PresentationFormat>Widescreen</PresentationFormat>
  <Paragraphs>146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Lato</vt:lpstr>
      <vt:lpstr>Open Sans Light</vt:lpstr>
      <vt:lpstr>Wingdings</vt:lpstr>
      <vt:lpstr>Office Theme</vt:lpstr>
      <vt:lpstr>PowerPoint Presentation</vt:lpstr>
      <vt:lpstr>What is NativeScript?</vt:lpstr>
      <vt:lpstr>PowerPoint Presentation</vt:lpstr>
      <vt:lpstr>https://play.nativescript.org/</vt:lpstr>
      <vt:lpstr>Choice</vt:lpstr>
      <vt:lpstr>Cross Platform</vt:lpstr>
      <vt:lpstr>Why NativeScript?</vt:lpstr>
      <vt:lpstr>Native Layouts</vt:lpstr>
      <vt:lpstr>Not Ionic / Cordova</vt:lpstr>
      <vt:lpstr>Not Xamarin</vt:lpstr>
      <vt:lpstr>Not React Native</vt:lpstr>
      <vt:lpstr>PowerPoint Presentation</vt:lpstr>
      <vt:lpstr>Created and supported by Telerik</vt:lpstr>
      <vt:lpstr>NativeScript modules</vt:lpstr>
      <vt:lpstr>NativeScript modules</vt:lpstr>
      <vt:lpstr>Camera</vt:lpstr>
      <vt:lpstr>View </vt:lpstr>
      <vt:lpstr>CSS</vt:lpstr>
      <vt:lpstr>NativeScript Sidekick</vt:lpstr>
      <vt:lpstr>Cloud build</vt:lpstr>
    </vt:vector>
  </TitlesOfParts>
  <Company>Ordina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218333   Ellis Eijgermans</dc:creator>
  <cp:lastModifiedBy>Eijgermans, Peter</cp:lastModifiedBy>
  <cp:revision>432</cp:revision>
  <dcterms:created xsi:type="dcterms:W3CDTF">2017-01-01T16:50:50Z</dcterms:created>
  <dcterms:modified xsi:type="dcterms:W3CDTF">2018-04-15T08:40:27Z</dcterms:modified>
</cp:coreProperties>
</file>